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286" r:id="rId3"/>
    <p:sldId id="257" r:id="rId4"/>
    <p:sldId id="258" r:id="rId5"/>
    <p:sldId id="260" r:id="rId6"/>
    <p:sldId id="261" r:id="rId7"/>
    <p:sldId id="376" r:id="rId8"/>
    <p:sldId id="323" r:id="rId9"/>
    <p:sldId id="324" r:id="rId10"/>
    <p:sldId id="377" r:id="rId11"/>
    <p:sldId id="325" r:id="rId12"/>
    <p:sldId id="326" r:id="rId13"/>
    <p:sldId id="262" r:id="rId14"/>
    <p:sldId id="263" r:id="rId15"/>
    <p:sldId id="327" r:id="rId16"/>
    <p:sldId id="328" r:id="rId17"/>
    <p:sldId id="264" r:id="rId18"/>
    <p:sldId id="330" r:id="rId19"/>
    <p:sldId id="331" r:id="rId20"/>
    <p:sldId id="332" r:id="rId21"/>
    <p:sldId id="379" r:id="rId22"/>
    <p:sldId id="381" r:id="rId23"/>
    <p:sldId id="329" r:id="rId24"/>
    <p:sldId id="333" r:id="rId25"/>
    <p:sldId id="265" r:id="rId26"/>
    <p:sldId id="266" r:id="rId27"/>
    <p:sldId id="337" r:id="rId28"/>
    <p:sldId id="338" r:id="rId29"/>
    <p:sldId id="339" r:id="rId30"/>
    <p:sldId id="267" r:id="rId31"/>
    <p:sldId id="334" r:id="rId32"/>
    <p:sldId id="335" r:id="rId33"/>
    <p:sldId id="336" r:id="rId34"/>
    <p:sldId id="343" r:id="rId35"/>
    <p:sldId id="380" r:id="rId36"/>
    <p:sldId id="269" r:id="rId37"/>
    <p:sldId id="344" r:id="rId38"/>
    <p:sldId id="345" r:id="rId39"/>
    <p:sldId id="270" r:id="rId40"/>
    <p:sldId id="273" r:id="rId41"/>
    <p:sldId id="346" r:id="rId42"/>
    <p:sldId id="276" r:id="rId43"/>
    <p:sldId id="342" r:id="rId44"/>
    <p:sldId id="280" r:id="rId45"/>
    <p:sldId id="340" r:id="rId46"/>
    <p:sldId id="341" r:id="rId47"/>
    <p:sldId id="347" r:id="rId48"/>
    <p:sldId id="348" r:id="rId49"/>
    <p:sldId id="349" r:id="rId50"/>
    <p:sldId id="350" r:id="rId51"/>
    <p:sldId id="351" r:id="rId52"/>
    <p:sldId id="352" r:id="rId53"/>
    <p:sldId id="281" r:id="rId54"/>
    <p:sldId id="282" r:id="rId55"/>
    <p:sldId id="353" r:id="rId56"/>
    <p:sldId id="354" r:id="rId57"/>
    <p:sldId id="355" r:id="rId58"/>
    <p:sldId id="356" r:id="rId59"/>
    <p:sldId id="290" r:id="rId60"/>
    <p:sldId id="291" r:id="rId61"/>
    <p:sldId id="292" r:id="rId62"/>
    <p:sldId id="293" r:id="rId63"/>
    <p:sldId id="294" r:id="rId64"/>
    <p:sldId id="357" r:id="rId65"/>
    <p:sldId id="358" r:id="rId66"/>
    <p:sldId id="295" r:id="rId67"/>
    <p:sldId id="296" r:id="rId68"/>
    <p:sldId id="297" r:id="rId69"/>
    <p:sldId id="359" r:id="rId70"/>
    <p:sldId id="298" r:id="rId71"/>
    <p:sldId id="299" r:id="rId72"/>
    <p:sldId id="300" r:id="rId73"/>
    <p:sldId id="301" r:id="rId74"/>
    <p:sldId id="302" r:id="rId75"/>
    <p:sldId id="303" r:id="rId76"/>
    <p:sldId id="360" r:id="rId77"/>
    <p:sldId id="361" r:id="rId78"/>
    <p:sldId id="362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11" r:id="rId87"/>
    <p:sldId id="312" r:id="rId88"/>
    <p:sldId id="378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13" r:id="rId100"/>
    <p:sldId id="373" r:id="rId101"/>
    <p:sldId id="314" r:id="rId102"/>
    <p:sldId id="315" r:id="rId103"/>
    <p:sldId id="316" r:id="rId104"/>
    <p:sldId id="317" r:id="rId105"/>
    <p:sldId id="318" r:id="rId106"/>
    <p:sldId id="319" r:id="rId107"/>
    <p:sldId id="320" r:id="rId108"/>
    <p:sldId id="374" r:id="rId109"/>
    <p:sldId id="375" r:id="rId110"/>
    <p:sldId id="321" r:id="rId111"/>
    <p:sldId id="322" r:id="rId1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93FC5-2066-4F5B-9C16-2F66B4485A52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4168C-58C8-40E2-A298-42B15DF891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13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168C-58C8-40E2-A298-42B15DF891C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91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168C-58C8-40E2-A298-42B15DF891CF}" type="slidenum">
              <a:rPr lang="pl-PL" smtClean="0"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87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473730-B022-4DAD-FCB5-6A6F2B776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4F7A89-CFD7-9A91-D503-BCF7F9E00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4649F6-F4C4-DC79-8C5A-CDB6FC09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6E0490-7433-9649-C9A0-14E27D4F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5BAF74-14D0-0D01-B2BB-C4A00CDF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31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0A061E-E997-30C0-8C3F-AD974037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C35AA2-92D3-FB82-AD32-60E98B721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5C010F-5340-CDC7-FCF4-0B41F2F3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E8D6B4-F95D-47E2-F495-C7B3885A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8915FF-7B7C-335B-6C26-D929E224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31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0CECA21-06FC-9C3A-5C62-D937A4630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0EB1BF-32FA-A60B-C595-C52E72B40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153BD8-087C-8C7E-10F2-995A3163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BCC69F-1232-72BB-D206-6473DC3B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6FFF02-8C20-87A9-96D3-0448442F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55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4A9857-65A3-6D5E-EDD6-E85AAA3E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1FEB85-54F8-E088-B957-0D5E1CEDE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0ACCB5-693B-E302-6FF0-4304CFB6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33854D-F87D-0AA7-90A8-22E385B8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1D2025-B4F5-AF50-7B86-0560EA3E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44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B1F38-72A0-F108-0399-F8EE489D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FAF76D-71F2-5066-B48A-7908CDF7A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C7860A-6A90-7792-17E5-A5BA9A33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8343C4-14C2-76E9-2795-85C0710A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CB28A3-BD9D-4CB4-31DA-89844B6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4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7E141-C0DE-F52D-5D73-0213C3C5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24DB58-0A5C-EB31-8830-1DB8DA384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5D5CDB-DCF0-D9A7-0336-D9DCA1957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5EC4F6-92F8-14FC-C0F5-83DF7C15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99A90F-A7EF-4146-79C5-DD911692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86F843-E624-C3CA-DDA3-3697F6D3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03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D32A9-9253-727A-4D65-F3FCD703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FC58ED-D864-08A1-7DC6-E76942457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F58E1C-4A10-FF4A-0DF9-500760034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6F69A42-5211-AF96-7386-9C2160A3B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E8861C-6CEF-90B9-CDB9-C74C02F63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A136AB9-F2EA-1FAF-1734-D3958A0A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DE36819-F80E-397A-A252-BE37184E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AD195D0-0D61-F4D9-F6AF-2513036A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5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DA7EE-EFD7-C438-43F0-E9504717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3F92C31-5E73-DE08-4880-93FE25C0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BD8081-FC7B-83E5-C524-6BE4B39B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3F3952-F072-5CDE-7E2F-C62694F7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9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0F18E88-ECB0-2659-C54C-24188CB9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52E6A4E-5243-4F07-54E0-0BE43A01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D3E2631-5E7A-2AD7-D366-5B1FE2DA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16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27A853-C9F4-41D3-3099-B39BE94D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625E40-3368-0C8E-3331-038F3915F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9998CF9-0ADF-E23C-E8C4-A9F665DD4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2BB13E-4665-4C3D-D7CB-D0D4B0B2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8EEA17-F2E9-54E0-B2AA-A1E16DA3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7158055-24AE-6897-13E2-A155DDB7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50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38ABF6-0620-9C5F-7AA9-814EB65F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2AA61D8-18A7-410E-1ECC-ED1FE1CB7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04ED7F-8A13-0217-AD1B-A609CBEA6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DB6AD4-0C5E-066A-DB6F-33A176DA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97904E-CFB0-D334-6D5A-7C58D59C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2E6FD8-9CC4-230E-AACC-D3117329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55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FC3E62-2C3A-4F4C-31C0-C3253EE4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376A62-B9AE-FE1E-6F49-604088CE5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3A5CE4C-8574-6F18-87C7-A86FD8639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F3A3-226E-4D62-8684-C81E89BC5766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07A9A6-7C42-EDCD-89B8-EBEC98378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DBEAAC-DFD9-63CF-AADC-155B74274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CC4D1-A682-4415-B2FC-5B16826D4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00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2C988-25AF-75C3-85AE-2B382E2AD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169" y="1647477"/>
            <a:ext cx="10517221" cy="32639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RAPORT O STANIE GMINY ALEKSANDRÓW </a:t>
            </a:r>
            <a:br>
              <a:rPr lang="pl-P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2024 ROKU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45826C8-689E-C58A-791C-B288D719D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5" y="1322962"/>
            <a:ext cx="1301886" cy="15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33663074-7FA1-365A-C355-702EF2D10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49316" cy="9261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30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ED5ED898-CBDC-8E9A-B5D2-AD19F4D5B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7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Może być zdjęciem przedstawiającym 14 osób, ludzie grający w tenisa i tekst">
            <a:extLst>
              <a:ext uri="{FF2B5EF4-FFF2-40B4-BE49-F238E27FC236}">
                <a16:creationId xmlns:a16="http://schemas.microsoft.com/office/drawing/2014/main" id="{5F8EC817-FF6F-572A-C53A-5EC6130F9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93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1670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oże być zdjęciem przedstawiającym 3 osoby, ludzie grający w piłkę nożną i ludzie grający w koszykówkę">
            <a:extLst>
              <a:ext uri="{FF2B5EF4-FFF2-40B4-BE49-F238E27FC236}">
                <a16:creationId xmlns:a16="http://schemas.microsoft.com/office/drawing/2014/main" id="{4422F857-5B89-631A-3842-EEAD3CBD9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7" y="455338"/>
            <a:ext cx="4460488" cy="594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Może być zdjęciem przedstawiającym 6 osób, ludzie grający w piłkę nożną, ludzie grający w futbol amerykański i tekst">
            <a:extLst>
              <a:ext uri="{FF2B5EF4-FFF2-40B4-BE49-F238E27FC236}">
                <a16:creationId xmlns:a16="http://schemas.microsoft.com/office/drawing/2014/main" id="{76749B32-445C-AC1B-F399-D52EB7F1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11" y="956736"/>
            <a:ext cx="6592692" cy="4944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5613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oże być zdjęciem przedstawiającym 6 osób i ludzie grający w piłkę nożną">
            <a:extLst>
              <a:ext uri="{FF2B5EF4-FFF2-40B4-BE49-F238E27FC236}">
                <a16:creationId xmlns:a16="http://schemas.microsoft.com/office/drawing/2014/main" id="{850E930E-1FFF-4ED3-0624-F1D0814B1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7" y="792682"/>
            <a:ext cx="11675786" cy="5272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4286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oże być zdjęciem przedstawiającym 4 osoby, ludzie grający w futbol amerykański, ludzie grający w piłkę nożną i trawa">
            <a:extLst>
              <a:ext uri="{FF2B5EF4-FFF2-40B4-BE49-F238E27FC236}">
                <a16:creationId xmlns:a16="http://schemas.microsoft.com/office/drawing/2014/main" id="{58D7E3FC-164C-5E35-A8A8-97F917B64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77" y="231057"/>
            <a:ext cx="8527846" cy="639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260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oże być zdjęciem przedstawiającym 9 osób, rower, droga, tłum i tekst">
            <a:extLst>
              <a:ext uri="{FF2B5EF4-FFF2-40B4-BE49-F238E27FC236}">
                <a16:creationId xmlns:a16="http://schemas.microsoft.com/office/drawing/2014/main" id="{EA7B6963-167F-E922-1C14-8265E96AF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5" y="258970"/>
            <a:ext cx="10707329" cy="6340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9649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769DB1E8-A26E-F6E8-0D4F-7E15CCB7B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1" y="974632"/>
            <a:ext cx="3734092" cy="496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A8E9AA06-4E6C-D90F-2862-A6BF092CD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49" y="939163"/>
            <a:ext cx="3734091" cy="497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C37EAC66-D53F-A715-5783-13A06C4A3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77" y="921032"/>
            <a:ext cx="3804702" cy="5014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4727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E92517D-D05C-8004-5595-B94D45B51365}"/>
              </a:ext>
            </a:extLst>
          </p:cNvPr>
          <p:cNvSpPr txBox="1"/>
          <p:nvPr/>
        </p:nvSpPr>
        <p:spPr>
          <a:xfrm>
            <a:off x="3979096" y="0"/>
            <a:ext cx="4233808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Algerian" panose="04020705040A02060702" pitchFamily="82" charset="0"/>
                <a:ea typeface="Times New Roman" panose="02020603050405020304" pitchFamily="18" charset="0"/>
              </a:rPr>
              <a:t> </a:t>
            </a:r>
            <a:r>
              <a:rPr lang="pl-PL" sz="3200" b="1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Promocja i współpraca</a:t>
            </a:r>
            <a:endParaRPr lang="pl-PL" sz="3200" u="none" strike="noStrik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BC6DDFFF-4BAB-C747-CB80-99CC9617F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26" y="825910"/>
            <a:ext cx="7787148" cy="5840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2395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oże być zdjęciem przedstawiającym 3 osoby, głośnik i tekst">
            <a:extLst>
              <a:ext uri="{FF2B5EF4-FFF2-40B4-BE49-F238E27FC236}">
                <a16:creationId xmlns:a16="http://schemas.microsoft.com/office/drawing/2014/main" id="{151C3EE2-08CA-7C47-13A6-7C2A5268A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" y="1367913"/>
            <a:ext cx="5729011" cy="429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Może być zdjęciem przedstawiającym 4 osoby i tekst">
            <a:extLst>
              <a:ext uri="{FF2B5EF4-FFF2-40B4-BE49-F238E27FC236}">
                <a16:creationId xmlns:a16="http://schemas.microsoft.com/office/drawing/2014/main" id="{FB59AB97-CD40-0D33-AEC1-EFFC0AEC5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14" y="1367913"/>
            <a:ext cx="5729011" cy="4296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590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10 osób i tekst">
            <a:extLst>
              <a:ext uri="{FF2B5EF4-FFF2-40B4-BE49-F238E27FC236}">
                <a16:creationId xmlns:a16="http://schemas.microsoft.com/office/drawing/2014/main" id="{116C8132-EC2D-9E79-5A2E-C56A18E3C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48" y="239661"/>
            <a:ext cx="8504903" cy="6378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4498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3 osoby">
            <a:extLst>
              <a:ext uri="{FF2B5EF4-FFF2-40B4-BE49-F238E27FC236}">
                <a16:creationId xmlns:a16="http://schemas.microsoft.com/office/drawing/2014/main" id="{6AEE7778-82F5-9D8F-EECD-F115A7CC3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8" y="376084"/>
            <a:ext cx="10846103" cy="6105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70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C47AA325-C11C-F4E1-5625-BA604972B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4" y="-1253613"/>
            <a:ext cx="12585289" cy="9438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2319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1D2DB2D-580A-B749-57D2-6DAC14D57844}"/>
              </a:ext>
            </a:extLst>
          </p:cNvPr>
          <p:cNvSpPr txBox="1"/>
          <p:nvPr/>
        </p:nvSpPr>
        <p:spPr>
          <a:xfrm>
            <a:off x="678426" y="2135222"/>
            <a:ext cx="107761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    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okresie od początku do końca 2024 roku  liczba mieszkanek i mieszkańców zmniejszyła się o 60 osób, 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co na dzień 31 grudnia 2024 roku wynosiła 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4176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osób, w tym 2068 kobiet i 2108 mężczyzn. 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 2024 roku urodziło się w gminie </a:t>
            </a: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dzieci, w tym 13 dziewczynek  i 13 chłopców, porównując do roku 2023, kiedy to urodziło się 35 dzieci, liczba urodzeń zmniejszyła się o 9. Zmarły 72 osoby, w tym 30 kobiet i 42 mężczyzn, gdzie w roku  2023 liczba zgonów wynosiła 53, a zatem wzrosła ona w stosunku do roku poprzedniego o 19. W roku 2024 przyrost naturalny dla gminy był ujemny  i wyniósł -46, gdzie porównując do roku 2023 wynosił -18.  Nie odnotowano w 2024 roku  zgonu  niemowląt. </a:t>
            </a:r>
          </a:p>
          <a:p>
            <a:pPr indent="449580" algn="just">
              <a:lnSpc>
                <a:spcPct val="150000"/>
              </a:lnSpc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5E89F51-CC53-BD6E-0EAE-1F20DCA45C9F}"/>
              </a:ext>
            </a:extLst>
          </p:cNvPr>
          <p:cNvSpPr txBox="1"/>
          <p:nvPr/>
        </p:nvSpPr>
        <p:spPr>
          <a:xfrm>
            <a:off x="2696994" y="938879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Mieszkańcy gminy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9619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24BAB9B-8205-4D9E-9AD6-1550126DBC9D}"/>
              </a:ext>
            </a:extLst>
          </p:cNvPr>
          <p:cNvSpPr txBox="1"/>
          <p:nvPr/>
        </p:nvSpPr>
        <p:spPr>
          <a:xfrm>
            <a:off x="1274323" y="2616740"/>
            <a:ext cx="9241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uwagę. </a:t>
            </a:r>
          </a:p>
        </p:txBody>
      </p:sp>
    </p:spTree>
    <p:extLst>
      <p:ext uri="{BB962C8B-B14F-4D97-AF65-F5344CB8AC3E}">
        <p14:creationId xmlns:p14="http://schemas.microsoft.com/office/powerpoint/2010/main" val="373991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12F9375B-E45B-F744-11BC-7B257E730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079493"/>
            <a:ext cx="13263716" cy="9562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8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B4B4D31-EBD0-B7D9-44E6-586532E46F2B}"/>
              </a:ext>
            </a:extLst>
          </p:cNvPr>
          <p:cNvSpPr txBox="1"/>
          <p:nvPr/>
        </p:nvSpPr>
        <p:spPr>
          <a:xfrm>
            <a:off x="1408938" y="98323"/>
            <a:ext cx="9180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Budowa drogi wewnętrznej w miejscowości Wolica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6737CD7-F5F0-0135-56E6-FC1611CBF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54" y="852582"/>
            <a:ext cx="6985820" cy="5907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151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D5041EEB-8D33-4352-7115-DE5E120E2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25" y="280134"/>
            <a:ext cx="3541581" cy="629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Może być zdjęciem przedstawiającym 3 osoby i tekst">
            <a:extLst>
              <a:ext uri="{FF2B5EF4-FFF2-40B4-BE49-F238E27FC236}">
                <a16:creationId xmlns:a16="http://schemas.microsoft.com/office/drawing/2014/main" id="{98F2AF22-BD63-7F1F-B118-3097AC710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69" y="280134"/>
            <a:ext cx="4729962" cy="6306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39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B4E328A-0E9A-9844-DD0E-6A89E1BE7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6" y="-1364226"/>
            <a:ext cx="12595123" cy="9446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816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8555655B-C18E-D7AB-AC40-DE11AEB64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762" y="-1637070"/>
            <a:ext cx="13067071" cy="9800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98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299ADFF-7F03-77A9-D686-3790AF7CD162}"/>
              </a:ext>
            </a:extLst>
          </p:cNvPr>
          <p:cNvSpPr txBox="1"/>
          <p:nvPr/>
        </p:nvSpPr>
        <p:spPr>
          <a:xfrm>
            <a:off x="1157591" y="300081"/>
            <a:ext cx="9455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dróg gminnych – Etap I</a:t>
            </a:r>
          </a:p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dróg wewnętrznych – Etap II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E0A90974-AD47-A0DC-9C4E-2D0DCFD4E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3" y="1700414"/>
            <a:ext cx="5782123" cy="433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BF3E1691-0562-A9B3-5AB8-4459076D1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77" y="1709962"/>
            <a:ext cx="5572929" cy="4327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519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DA7F1E1E-11F3-58D9-FF38-AA51BF5F9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" y="1062083"/>
            <a:ext cx="5878094" cy="440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FB9C26D4-C19B-C335-1324-AA9BBB0AE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18" y="1062084"/>
            <a:ext cx="5878095" cy="4408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33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03317C2E-7972-6B41-A590-79FE2156E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1" y="1270000"/>
            <a:ext cx="5761177" cy="43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428B6A8A-1B35-1DAF-32D2-01FA95716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79" y="1270000"/>
            <a:ext cx="5760720" cy="431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50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3">
            <a:extLst>
              <a:ext uri="{FF2B5EF4-FFF2-40B4-BE49-F238E27FC236}">
                <a16:creationId xmlns:a16="http://schemas.microsoft.com/office/drawing/2014/main" id="{4EB8C5F6-9029-2CE7-55BB-A15A7901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536" y="187580"/>
            <a:ext cx="2080098" cy="2838931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530669DD-D982-18A2-C320-DB02DCB6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96" y="187580"/>
            <a:ext cx="9201603" cy="2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65FCD8A-4958-8B76-6505-C3B7FD30F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634" y="-369341"/>
            <a:ext cx="9816830" cy="73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400" b="1" i="1" dirty="0">
              <a:ea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Szanowni Państwo,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                                                                                                                     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Przekazuję na Państwa ręce </a:t>
            </a:r>
            <a:r>
              <a:rPr lang="pl-PL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„Raport o stanie Gminy Aleksandrów w 2024 roku”</a:t>
            </a: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będący podsumowaniem naszej wspólnej pracy na rzecz rozwoju naszej Małej Ojczyzny.</a:t>
            </a:r>
          </a:p>
          <a:p>
            <a:pPr algn="just">
              <a:lnSpc>
                <a:spcPct val="150000"/>
              </a:lnSpc>
            </a:pP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podstawie danych przekazanych przez jednostki organizacyjne Gminy przygotowaliśmy zestawienie kluczowych informacji, które w sposób przejrzysty ukazują kierunki działań samorządu gminnego, realizowane cele, osiągnięte rezultaty oraz związane z nimi nakłady finansowe.</a:t>
            </a:r>
          </a:p>
          <a:p>
            <a:pPr algn="just">
              <a:lnSpc>
                <a:spcPct val="150000"/>
              </a:lnSpc>
            </a:pP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Celem niniejszego raportu jest przedstawienie aktualnej sytuacji społecznej i gospodarczej Gminy Aleksandrów,                                 z uwzględnieniem najważniejszych obszarów jej funkcjonowania. Dzięki skutecznemu pozyskiwaniu środków zewnętrznych, w niemal każdej miejscowości widoczne są efekty naszych działań: modernizujemy drogi, rozbudowujemy sieć kanalizacyjną, budujemy                 i wyposażamy obiekty sportowe, wymieniamy oświetlenie na energooszczędne, wspieramy lokalne organizacje i inicjatywy.</a:t>
            </a:r>
          </a:p>
          <a:p>
            <a:pPr algn="just">
              <a:lnSpc>
                <a:spcPct val="150000"/>
              </a:lnSpc>
            </a:pP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Składam serdeczne podziękowania wszystkim osobom i instytucjom za dotychczasową współpracę i zaangażowanie w działania na rzecz poprawy jakości życia naszych mieszkańców. Dziękuję za wspólne działania na rzecz zrównoważonego rozwoju infrastrukturalno-przestrzennego, budowania silnej wspólnoty lokalnej oraz rozwoju funkcji turystyczno-rekreacyjnej Gminy Aleksandrów.</a:t>
            </a: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14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</a:t>
            </a:r>
            <a:r>
              <a:rPr lang="pl-P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 wyrazami szacunku,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 algn="ctr">
              <a:lnSpc>
                <a:spcPct val="150000"/>
              </a:lnSpc>
            </a:pPr>
            <a:r>
              <a:rPr lang="pl-P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dr  Paweł Mamrot 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 algn="ctr">
              <a:lnSpc>
                <a:spcPct val="150000"/>
              </a:lnSpc>
            </a:pPr>
            <a:r>
              <a:rPr lang="pl-P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Wójt Gminy Aleksandrów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29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377653EE-B3E3-2311-6881-5372D924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2" y="876166"/>
            <a:ext cx="5472422" cy="510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BED6FA3D-78EF-9C16-E138-21D3FDD8F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3" y="901524"/>
            <a:ext cx="5354435" cy="5080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6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A7C7E8-D1C7-49A7-BAEE-2129DB9B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Droga Kotuszów – Wójcin, </a:t>
            </a:r>
            <a:b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Reczków Nowy - Wacławów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4BECD6-BD34-4611-BC29-319EA9EE16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2" y="1513350"/>
            <a:ext cx="5669877" cy="4246791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2A94EBB-9279-4512-BB1C-70564143EC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513349"/>
            <a:ext cx="5659935" cy="42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CB81A9-27CA-4D42-A75D-395B96FF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Droga w Niewierszynie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AB92765-6590-4642-930E-FCC361AC66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7" y="1560945"/>
            <a:ext cx="5504874" cy="412865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2CCA45A-7FE8-4D40-B9A5-9D4BD4436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3"/>
            <a:ext cx="5814772" cy="4361079"/>
          </a:xfrm>
        </p:spPr>
      </p:pic>
    </p:spTree>
    <p:extLst>
      <p:ext uri="{BB962C8B-B14F-4D97-AF65-F5344CB8AC3E}">
        <p14:creationId xmlns:p14="http://schemas.microsoft.com/office/powerpoint/2010/main" val="3481205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BEF92-266E-FC83-89D1-776E1D15A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4496E05-1624-7C72-03ED-56839E42FC63}"/>
              </a:ext>
            </a:extLst>
          </p:cNvPr>
          <p:cNvSpPr txBox="1"/>
          <p:nvPr/>
        </p:nvSpPr>
        <p:spPr>
          <a:xfrm>
            <a:off x="1157591" y="300081"/>
            <a:ext cx="9455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Budowa świetlicy wiejskiej w sołectwie Janikowice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F798090C-595E-E20B-7078-E0D551D9C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0" y="1571060"/>
            <a:ext cx="5202003" cy="449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33176FAD-B5CD-B301-2A50-329FDAC9C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3" y="1571059"/>
            <a:ext cx="5986757" cy="4490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090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31AD968D-8F70-070B-E3E7-D9BAF9116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3" y="-66370"/>
            <a:ext cx="12339484" cy="92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05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4398897-892D-205A-7C2E-8572975D6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2" y="619432"/>
            <a:ext cx="11805375" cy="53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49DA957E-C767-9AEC-EE30-E85252B38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3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FCD705DF-9CB8-B393-7D08-C2892A7F9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19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20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0AF5-D4C0-B622-4DC6-1F9C0F80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CAA1006-5080-1139-4E82-E0BD3CF49894}"/>
              </a:ext>
            </a:extLst>
          </p:cNvPr>
          <p:cNvSpPr txBox="1"/>
          <p:nvPr/>
        </p:nvSpPr>
        <p:spPr>
          <a:xfrm>
            <a:off x="1157591" y="300081"/>
            <a:ext cx="9455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Przebudowa budynku świetlicy wiejskiej w Reczkowie Nowym -etap I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Może być zdjęciem przedstawiającym 5 osób i tekst">
            <a:extLst>
              <a:ext uri="{FF2B5EF4-FFF2-40B4-BE49-F238E27FC236}">
                <a16:creationId xmlns:a16="http://schemas.microsoft.com/office/drawing/2014/main" id="{4528075C-2B7E-0605-9AA8-32763DA20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55" y="1653660"/>
            <a:ext cx="7403690" cy="4832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18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270123D1-D213-1BB9-6805-2EB58257D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80" y="247035"/>
            <a:ext cx="8485239" cy="6363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62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4 osoby i Cotswolds">
            <a:extLst>
              <a:ext uri="{FF2B5EF4-FFF2-40B4-BE49-F238E27FC236}">
                <a16:creationId xmlns:a16="http://schemas.microsoft.com/office/drawing/2014/main" id="{DBE2AA74-4078-6D78-761F-BF510E60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5" y="1243842"/>
            <a:ext cx="5827088" cy="437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Może być zdjęciem przedstawiającym Cotswolds">
            <a:extLst>
              <a:ext uri="{FF2B5EF4-FFF2-40B4-BE49-F238E27FC236}">
                <a16:creationId xmlns:a16="http://schemas.microsoft.com/office/drawing/2014/main" id="{B1081725-C71F-5B56-F0F6-4158E0693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58" y="1243842"/>
            <a:ext cx="5827089" cy="4370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57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993132A-8164-B085-F954-7FD7297A6A7F}"/>
              </a:ext>
            </a:extLst>
          </p:cNvPr>
          <p:cNvSpPr txBox="1"/>
          <p:nvPr/>
        </p:nvSpPr>
        <p:spPr>
          <a:xfrm>
            <a:off x="395591" y="499802"/>
            <a:ext cx="11226137" cy="500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Wykonanie budżetu 2024 roku</a:t>
            </a:r>
          </a:p>
          <a:p>
            <a:pPr algn="just">
              <a:lnSpc>
                <a:spcPct val="150000"/>
              </a:lnSpc>
            </a:pPr>
            <a:r>
              <a:rPr lang="pl-PL" sz="2000" kern="100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l-PL" sz="2000" kern="10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Planowane Dochody budżetu gminy na dzień 31.12.2024 r. ustalono w wysokości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39.962.814,81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 w tym dochody bieżące w kwocie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28.037.830,80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 oraz dochody majątkowe w kwocie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11.924.984,01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zł. 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Wydatki budżetu gminy na dzień 31.12.2024 r. ustalono w wysokości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43.375.146,05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wydatki bieżące w kwocie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27.083.904,15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 oraz wydatki majątkowe </a:t>
            </a:r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16.291.241,90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zł. Różnica między dochodami i wydatkami stanowiła planowany deficyt  budżetu w kwocie –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3.412.331,24 zł.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Przychody budżetu ustalono na kwotę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4.088.818,63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 i rozchody budżetu na łączną kwotę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676.487,39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zł z przeznaczeniem na spłatę wcześniej zaciągniętych zobowiązań.</a:t>
            </a:r>
          </a:p>
          <a:p>
            <a:pPr algn="just">
              <a:lnSpc>
                <a:spcPct val="20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6418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40974ED-FB2F-E7F0-BA60-D56314C384D4}"/>
              </a:ext>
            </a:extLst>
          </p:cNvPr>
          <p:cNvSpPr txBox="1"/>
          <p:nvPr/>
        </p:nvSpPr>
        <p:spPr>
          <a:xfrm>
            <a:off x="0" y="518277"/>
            <a:ext cx="120525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Remont zbiornika wodnego nr 2 służącego małej retencji w centrum miejscowości Wólka Skotnicka 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Może być zdjęciem przedstawiającym 2 osoby i tekst">
            <a:extLst>
              <a:ext uri="{FF2B5EF4-FFF2-40B4-BE49-F238E27FC236}">
                <a16:creationId xmlns:a16="http://schemas.microsoft.com/office/drawing/2014/main" id="{B660ACE9-648B-75D2-D1F3-331C889D2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19" y="1809135"/>
            <a:ext cx="3453961" cy="4835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982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41CEA-976D-BB81-61EB-84A4A319F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3A817CF-8A65-1BBD-EEC4-CC0150AACA83}"/>
              </a:ext>
            </a:extLst>
          </p:cNvPr>
          <p:cNvSpPr txBox="1"/>
          <p:nvPr/>
        </p:nvSpPr>
        <p:spPr>
          <a:xfrm>
            <a:off x="0" y="518277"/>
            <a:ext cx="120525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Prace remontowe przy drugim zbiorniku wodnym w miejscowości Wólka Skotnicka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Może być zdjęciem przedstawiającym 4 osoby i tekst">
            <a:extLst>
              <a:ext uri="{FF2B5EF4-FFF2-40B4-BE49-F238E27FC236}">
                <a16:creationId xmlns:a16="http://schemas.microsoft.com/office/drawing/2014/main" id="{194B20D9-3A29-C89A-A39A-1186857FD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44" y="1858297"/>
            <a:ext cx="5139911" cy="472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962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B746047D-4235-F8BE-6ABC-CB8D6DABB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43" y="-1312606"/>
            <a:ext cx="12693445" cy="9520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176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5 osób i tekst">
            <a:extLst>
              <a:ext uri="{FF2B5EF4-FFF2-40B4-BE49-F238E27FC236}">
                <a16:creationId xmlns:a16="http://schemas.microsoft.com/office/drawing/2014/main" id="{8F47EE2E-73C3-0173-FA53-C1F848B40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278" y="-1106129"/>
            <a:ext cx="12703277" cy="9527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397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062B-8BA3-19BD-9E79-3EF98BFA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EFC3861-B080-2447-8DD5-A2CD0EDBD2C7}"/>
              </a:ext>
            </a:extLst>
          </p:cNvPr>
          <p:cNvSpPr txBox="1"/>
          <p:nvPr/>
        </p:nvSpPr>
        <p:spPr>
          <a:xfrm>
            <a:off x="0" y="518277"/>
            <a:ext cx="120525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Zagospodarowanie centrum miejscowości Kotuszów poprzez przebudowę dwóch zbiorników wodnych służących małej retencji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E83EB86-CA72-AC81-D644-9CDE4F3B6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65" y="1917292"/>
            <a:ext cx="8386669" cy="4717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58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05DA69-E286-4810-9444-8032B66A2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" y="1413163"/>
            <a:ext cx="5609552" cy="42071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5566FB-836D-4D30-99A3-745C5ED08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7" y="1348509"/>
            <a:ext cx="5781963" cy="43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AF2C00C-6565-C05B-390D-5BC75566BB6E}"/>
              </a:ext>
            </a:extLst>
          </p:cNvPr>
          <p:cNvSpPr txBox="1"/>
          <p:nvPr/>
        </p:nvSpPr>
        <p:spPr>
          <a:xfrm>
            <a:off x="1303506" y="364947"/>
            <a:ext cx="9387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Modernizacja boiska piłkarskiego w miejscowości Aleksandrów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Może być zdjęciem przedstawiającym 3 osoby i tekst">
            <a:extLst>
              <a:ext uri="{FF2B5EF4-FFF2-40B4-BE49-F238E27FC236}">
                <a16:creationId xmlns:a16="http://schemas.microsoft.com/office/drawing/2014/main" id="{345F335A-B4AF-9ADD-B0D0-2DC35B7FD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13" y="1521419"/>
            <a:ext cx="6375974" cy="510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223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B672879-2BF7-FDC3-D1E8-9DB48FE98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4" y="1324835"/>
            <a:ext cx="5611106" cy="420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6C6D90E-67DE-B216-6906-AADDBF948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89" y="1324835"/>
            <a:ext cx="5611107" cy="420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382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4407699-A92C-554D-CBDC-A77382465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2" y="899111"/>
            <a:ext cx="11739716" cy="5059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53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697C618-3A55-EB4B-1606-ADFF1AE5BDE5}"/>
              </a:ext>
            </a:extLst>
          </p:cNvPr>
          <p:cNvSpPr txBox="1"/>
          <p:nvPr/>
        </p:nvSpPr>
        <p:spPr>
          <a:xfrm>
            <a:off x="-245807" y="89072"/>
            <a:ext cx="12522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Bezpłatna pomoc prawna w gminie Aleksandrów 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7AA6B6BA-2A3C-849A-2D8A-918B0A8E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29" y="828790"/>
            <a:ext cx="6567948" cy="5860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8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A329BC7-334F-3954-755B-A8B9902C572C}"/>
              </a:ext>
            </a:extLst>
          </p:cNvPr>
          <p:cNvSpPr txBox="1"/>
          <p:nvPr/>
        </p:nvSpPr>
        <p:spPr>
          <a:xfrm>
            <a:off x="0" y="0"/>
            <a:ext cx="1191638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Skotniki – Józefów Stary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C9AE6E0B-6FC9-1106-D0DA-40D7EABAC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41" y="828812"/>
            <a:ext cx="7818299" cy="588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823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FF4F049-DED7-1859-9DEA-199C94AD145E}"/>
              </a:ext>
            </a:extLst>
          </p:cNvPr>
          <p:cNvSpPr txBox="1"/>
          <p:nvPr/>
        </p:nvSpPr>
        <p:spPr>
          <a:xfrm>
            <a:off x="0" y="14591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Zbiórka zboża i darów dla Powodzian</a:t>
            </a:r>
            <a:endParaRPr lang="pl-P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2B6ABBF6-FB64-A5C4-70AA-DC3083002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2" y="836137"/>
            <a:ext cx="4288975" cy="571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F291E115-277D-FD12-5511-9258C39D5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75" y="836137"/>
            <a:ext cx="4326194" cy="5768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586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1E9A9BF0-843C-15B1-4B18-63093071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77" y="242919"/>
            <a:ext cx="8731045" cy="6372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29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36008A7-0A3C-53E6-962E-92B5E0E03FC3}"/>
              </a:ext>
            </a:extLst>
          </p:cNvPr>
          <p:cNvSpPr txBox="1"/>
          <p:nvPr/>
        </p:nvSpPr>
        <p:spPr>
          <a:xfrm>
            <a:off x="-56745" y="313265"/>
            <a:ext cx="123054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Prace remontowe przy budynku przeznaczonym na rehabilitację </a:t>
            </a:r>
          </a:p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mieszkańców gminy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96C93A6F-2426-E3CF-7EFE-B7FF6279A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65" y="1489285"/>
            <a:ext cx="6405470" cy="505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80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B85509DD-4796-859F-C2D2-64C7B4B1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1" y="525468"/>
            <a:ext cx="11356257" cy="58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48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3BBEC97-CD7F-2E26-726A-788F911E8D36}"/>
              </a:ext>
            </a:extLst>
          </p:cNvPr>
          <p:cNvSpPr txBox="1"/>
          <p:nvPr/>
        </p:nvSpPr>
        <p:spPr>
          <a:xfrm>
            <a:off x="301558" y="391818"/>
            <a:ext cx="11575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Budowa przydomowych oczyszczalni ścieków na terenie Gminy Aleksandrów- Etap IV’’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023EA581-BCDF-AA31-56DB-465D1C69C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71" y="1639224"/>
            <a:ext cx="8580657" cy="482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624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F011D12-712A-C6AF-934A-C3D910EFB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4" y="1023660"/>
            <a:ext cx="4855415" cy="481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A9CF1F-6F4E-7230-6406-0B2AA546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73" y="1124738"/>
            <a:ext cx="6418813" cy="4818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551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23C5ADF9-8B61-70D6-B8FA-69365CB64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5" y="331838"/>
            <a:ext cx="11012129" cy="6194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488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2546E-E201-4E07-59D1-5E8DA6FA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B4031B1-988B-A64D-010A-84EEAC8AF581}"/>
              </a:ext>
            </a:extLst>
          </p:cNvPr>
          <p:cNvSpPr txBox="1"/>
          <p:nvPr/>
        </p:nvSpPr>
        <p:spPr>
          <a:xfrm>
            <a:off x="301558" y="391818"/>
            <a:ext cx="11575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Uroczyste otwarcie sali gimnastycznej w Skotnikach </a:t>
            </a:r>
          </a:p>
        </p:txBody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7AF5CD07-E88B-890A-9699-D20472F40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18" y="1130231"/>
            <a:ext cx="7983793" cy="5335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718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F9FA225A-2775-A731-D3A7-703897B73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29" y="336755"/>
            <a:ext cx="9532742" cy="6184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211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FF0A324-7F5F-8BD7-892C-B4BD10198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14" y="-353961"/>
            <a:ext cx="12690562" cy="74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250FA2C-303C-B2E9-DED6-741F28EEC63B}"/>
              </a:ext>
            </a:extLst>
          </p:cNvPr>
          <p:cNvSpPr txBox="1"/>
          <p:nvPr/>
        </p:nvSpPr>
        <p:spPr>
          <a:xfrm>
            <a:off x="2233714" y="189849"/>
            <a:ext cx="75656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dróg powiatowych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Prymusowa Wola – Paradyż – Skórkowice – Reczków (Nr 3118E)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Przedbórz – Skotniki – Jaksonek – Radonia – Błogie Szlacheckie </a:t>
            </a:r>
            <a:endParaRPr lang="pl-P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E42FF5A0-4C89-75A7-AA07-00B81CAD1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23" y="1401889"/>
            <a:ext cx="2901153" cy="515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569E3082-5060-151A-45A5-0E8CB5271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52" y="1476210"/>
            <a:ext cx="6778824" cy="5084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819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250DC1-547A-978B-795B-51F2182EA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8" y="1805623"/>
            <a:ext cx="6118746" cy="32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E35374D-5517-C175-4A9E-A18A7239F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55" y="1806693"/>
            <a:ext cx="5424858" cy="3245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162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F0B87-2B44-9EFE-AF0F-9ADBD6DE6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1E1BB47-C875-77A8-0C49-2C495C04D00A}"/>
              </a:ext>
            </a:extLst>
          </p:cNvPr>
          <p:cNvSpPr txBox="1"/>
          <p:nvPr/>
        </p:nvSpPr>
        <p:spPr>
          <a:xfrm>
            <a:off x="301558" y="391818"/>
            <a:ext cx="11575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Granty sołeckie dla Gminy Aleksandrów </a:t>
            </a: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4F425C47-D743-8C07-5370-13FC3DF1F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05" y="1140701"/>
            <a:ext cx="7947990" cy="5525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833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41602-C646-6F4F-E578-D717C3C2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34FCC-6C68-FAF7-C398-743405EF7B72}"/>
              </a:ext>
            </a:extLst>
          </p:cNvPr>
          <p:cNvSpPr txBox="1"/>
          <p:nvPr/>
        </p:nvSpPr>
        <p:spPr>
          <a:xfrm>
            <a:off x="301558" y="391818"/>
            <a:ext cx="11575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Spotkanie z mieszkańcami sołectwa Jaksonek w sprawie budowy chodnika wraz z infrastrukturą towarzyszącą</a:t>
            </a:r>
          </a:p>
        </p:txBody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EC312B72-C13B-B60C-B4D8-EB4C3594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3" y="1976951"/>
            <a:ext cx="5296894" cy="429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B14DE823-52B6-F44E-2807-252E142E2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55" y="1976951"/>
            <a:ext cx="5712542" cy="4284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850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537985C-1CC6-772D-1EC0-1D4DED5373F8}"/>
              </a:ext>
            </a:extLst>
          </p:cNvPr>
          <p:cNvSpPr txBox="1"/>
          <p:nvPr/>
        </p:nvSpPr>
        <p:spPr>
          <a:xfrm>
            <a:off x="577985" y="1504064"/>
            <a:ext cx="6318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EDUKACJA</a:t>
            </a:r>
            <a:r>
              <a:rPr lang="pl-PL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b="1" u="sng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1F5F53A-0AA2-3A6D-E537-D8FEDD616A3C}"/>
              </a:ext>
            </a:extLst>
          </p:cNvPr>
          <p:cNvSpPr txBox="1"/>
          <p:nvPr/>
        </p:nvSpPr>
        <p:spPr>
          <a:xfrm>
            <a:off x="-466927" y="2088839"/>
            <a:ext cx="118093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46FF17F-E23D-2F97-027B-4B13E16D5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09953"/>
              </p:ext>
            </p:extLst>
          </p:nvPr>
        </p:nvGraphicFramePr>
        <p:xfrm>
          <a:off x="6994186" y="924128"/>
          <a:ext cx="4815189" cy="5535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331">
                  <a:extLst>
                    <a:ext uri="{9D8B030D-6E8A-4147-A177-3AD203B41FA5}">
                      <a16:colId xmlns:a16="http://schemas.microsoft.com/office/drawing/2014/main" val="1341062041"/>
                    </a:ext>
                  </a:extLst>
                </a:gridCol>
                <a:gridCol w="746629">
                  <a:extLst>
                    <a:ext uri="{9D8B030D-6E8A-4147-A177-3AD203B41FA5}">
                      <a16:colId xmlns:a16="http://schemas.microsoft.com/office/drawing/2014/main" val="229472728"/>
                    </a:ext>
                  </a:extLst>
                </a:gridCol>
                <a:gridCol w="666770">
                  <a:extLst>
                    <a:ext uri="{9D8B030D-6E8A-4147-A177-3AD203B41FA5}">
                      <a16:colId xmlns:a16="http://schemas.microsoft.com/office/drawing/2014/main" val="4203421188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4012313556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2048708917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881317878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2326050949"/>
                    </a:ext>
                  </a:extLst>
                </a:gridCol>
                <a:gridCol w="203170">
                  <a:extLst>
                    <a:ext uri="{9D8B030D-6E8A-4147-A177-3AD203B41FA5}">
                      <a16:colId xmlns:a16="http://schemas.microsoft.com/office/drawing/2014/main" val="1775811828"/>
                    </a:ext>
                  </a:extLst>
                </a:gridCol>
                <a:gridCol w="221281">
                  <a:extLst>
                    <a:ext uri="{9D8B030D-6E8A-4147-A177-3AD203B41FA5}">
                      <a16:colId xmlns:a16="http://schemas.microsoft.com/office/drawing/2014/main" val="3100710101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1517689604"/>
                    </a:ext>
                  </a:extLst>
                </a:gridCol>
                <a:gridCol w="211585">
                  <a:extLst>
                    <a:ext uri="{9D8B030D-6E8A-4147-A177-3AD203B41FA5}">
                      <a16:colId xmlns:a16="http://schemas.microsoft.com/office/drawing/2014/main" val="3917120727"/>
                    </a:ext>
                  </a:extLst>
                </a:gridCol>
                <a:gridCol w="528498">
                  <a:extLst>
                    <a:ext uri="{9D8B030D-6E8A-4147-A177-3AD203B41FA5}">
                      <a16:colId xmlns:a16="http://schemas.microsoft.com/office/drawing/2014/main" val="1835925176"/>
                    </a:ext>
                  </a:extLst>
                </a:gridCol>
              </a:tblGrid>
              <a:tr h="391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Wyszczególnienie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liczba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W tym: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989578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Oddziałów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Uczniów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II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III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IV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V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VI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VII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VIII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0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495561774"/>
                  </a:ext>
                </a:extLst>
              </a:tr>
              <a:tr h="1193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Szkoła Podstawowa im. Jana Pawła II w Dąbrowie nad Czarną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8 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108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16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20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19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12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13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15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-------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2060801181"/>
                  </a:ext>
                </a:extLst>
              </a:tr>
              <a:tr h="1193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Szkoła Podstawowa im. T. Kościuszki w Aleksandrowie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8+ 0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121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13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6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8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20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18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16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3550448107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Szkoła Podstawowa w Skotnikach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8+ 0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104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15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11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12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11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8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9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9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19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3145206269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Przedszkole w Dąbrowie nad Czarną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4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84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3407645430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Punkt przedszkolny w Skotnikach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1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17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2798900829"/>
                  </a:ext>
                </a:extLst>
              </a:tr>
              <a:tr h="3911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Razem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>
                          <a:effectLst/>
                        </a:rPr>
                        <a:t>31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441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44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37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39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34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43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32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40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36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l-PL" sz="1100" kern="150" dirty="0">
                          <a:effectLst/>
                        </a:rPr>
                        <a:t>35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84" marR="64484" marT="0" marB="0"/>
                </a:tc>
                <a:extLst>
                  <a:ext uri="{0D108BD9-81ED-4DB2-BD59-A6C34878D82A}">
                    <a16:rowId xmlns:a16="http://schemas.microsoft.com/office/drawing/2014/main" val="351473579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A61E6CA-7CE3-FD10-997A-49D427571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49" y="1787332"/>
            <a:ext cx="6809362" cy="35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lang="pl-PL" altLang="zh-CN" sz="12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kumimoji="0" lang="pl-PL" altLang="zh-CN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lang="pl-PL" altLang="zh-CN" sz="1200" b="1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kumimoji="0" lang="pl-PL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r>
              <a:rPr kumimoji="0" lang="pl-PL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W roku szkolnym 2024</a:t>
            </a:r>
            <a:r>
              <a:rPr lang="pl-PL" altLang="zh-C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/2025 </a:t>
            </a:r>
            <a:r>
              <a:rPr kumimoji="0" lang="pl-PL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terenie gminy Aleksandrów funkcjonowały dwie szkoły podstawowe  w Aleksandrowie  i Skotnikach oraz Zespół Szkolno- Przedszkolny w Dąbrowie nad Czarną. </a:t>
            </a:r>
            <a:endParaRPr kumimoji="0" lang="pl-PL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64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9 osób i ludzie grający w koszykówkę">
            <a:extLst>
              <a:ext uri="{FF2B5EF4-FFF2-40B4-BE49-F238E27FC236}">
                <a16:creationId xmlns:a16="http://schemas.microsoft.com/office/drawing/2014/main" id="{08C8E620-1CE4-8781-CD48-290B208FA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24" y="197193"/>
            <a:ext cx="8614552" cy="6463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996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EB3F4A5C-77FA-633D-F791-400131F73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9" y="1345130"/>
            <a:ext cx="5556987" cy="416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4F5506F7-73F9-7717-3C9B-8B8B073B2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22" y="1345130"/>
            <a:ext cx="5576039" cy="4182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850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814D81CD-26F0-7E45-4229-250CFF54F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7" y="1303020"/>
            <a:ext cx="5669280" cy="425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Może być zdjęciem przedstawiającym 4 osoby i tekst „Goarnow -Gmin XXVIII Przegląd Poezji &quot;Krajobrazy Polskie&quot;”">
            <a:extLst>
              <a:ext uri="{FF2B5EF4-FFF2-40B4-BE49-F238E27FC236}">
                <a16:creationId xmlns:a16="http://schemas.microsoft.com/office/drawing/2014/main" id="{1791575C-CDC4-9578-7256-E3C80C74B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5" y="1291590"/>
            <a:ext cx="5699760" cy="4274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145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EBF8346A-29C6-091C-E244-0C2C5FA54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48" y="353961"/>
            <a:ext cx="8200103" cy="6150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237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BFB5249A-6427-1D13-B18D-A3CDFEFCC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67" y="183125"/>
            <a:ext cx="8655665" cy="6491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024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174584B-D331-4329-39E8-D337CC3B6A2F}"/>
              </a:ext>
            </a:extLst>
          </p:cNvPr>
          <p:cNvSpPr txBox="1"/>
          <p:nvPr/>
        </p:nvSpPr>
        <p:spPr>
          <a:xfrm>
            <a:off x="4545250" y="1055609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Bezpieczeństwo</a:t>
            </a:r>
            <a:r>
              <a:rPr lang="pl-PL" sz="1800" b="1" u="sng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E171CE-37A4-4683-8325-89E4303F81E5}"/>
              </a:ext>
            </a:extLst>
          </p:cNvPr>
          <p:cNvSpPr txBox="1"/>
          <p:nvPr/>
        </p:nvSpPr>
        <p:spPr>
          <a:xfrm>
            <a:off x="204281" y="1640384"/>
            <a:ext cx="11232204" cy="2956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Gminie Aleksandrów  funkcjonują 4  jednostki Ochotniczej Straży Pożarnych, z tego 2  jednostki są włączone do Krajowego Systemu Ratowniczo- Gaśniczego: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OSP Siucice,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OSP Skotniki (włączona do KSRG),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OSP Dąbrowa nad Czarną (włączona do KSRG),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OSP Niewierszyn.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734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E2E93B82-7249-822E-874B-C18152114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3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727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687A2B22-1887-AB3B-7750-E01DD599D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90" y="269977"/>
            <a:ext cx="10003020" cy="6318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852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A999AE84-8717-E526-39F7-72164610F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7" y="221225"/>
            <a:ext cx="8554065" cy="6415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377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0C41D518-D7C3-64F1-AD48-7BDE218F9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35" y="328151"/>
            <a:ext cx="8268929" cy="6201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283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C6C4FFB5-0F82-CD29-3F9B-8BCA50C3F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8" y="221226"/>
            <a:ext cx="8554064" cy="6415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167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4 osoby, samochód i tekst „POLICJA POLICJA ICJA POLICJA ICJA”">
            <a:extLst>
              <a:ext uri="{FF2B5EF4-FFF2-40B4-BE49-F238E27FC236}">
                <a16:creationId xmlns:a16="http://schemas.microsoft.com/office/drawing/2014/main" id="{27B4A2E3-8BBD-2064-B748-F87AF4F69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7" y="256017"/>
            <a:ext cx="9544245" cy="6345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9800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że być zdjęciem przedstawiającym samochód i tekst">
            <a:extLst>
              <a:ext uri="{FF2B5EF4-FFF2-40B4-BE49-F238E27FC236}">
                <a16:creationId xmlns:a16="http://schemas.microsoft.com/office/drawing/2014/main" id="{48D96036-CB89-B944-DECA-D8CF1D1DC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97" y="221844"/>
            <a:ext cx="9648205" cy="6414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73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11FE7631-C5C0-98D2-E1ED-A83EA0F2B87A}"/>
              </a:ext>
            </a:extLst>
          </p:cNvPr>
          <p:cNvSpPr txBox="1"/>
          <p:nvPr/>
        </p:nvSpPr>
        <p:spPr>
          <a:xfrm>
            <a:off x="2113739" y="269906"/>
            <a:ext cx="796452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Młodzieżowe drużyny pożarnicze (MDP)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az 5" descr="Brak dostępnego opisu zdjęcia.">
            <a:extLst>
              <a:ext uri="{FF2B5EF4-FFF2-40B4-BE49-F238E27FC236}">
                <a16:creationId xmlns:a16="http://schemas.microsoft.com/office/drawing/2014/main" id="{D1CB8C4E-BB3F-EEE2-AB60-A8C7E1314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77" y="1221498"/>
            <a:ext cx="7265845" cy="544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564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868221E2-5D47-00BC-E114-74C087185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58" y="287593"/>
            <a:ext cx="8377084" cy="628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241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4AC9935F-258C-39C9-2CB8-1BA9467D6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6" y="1295400"/>
            <a:ext cx="56896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54EABD27-9562-C658-654C-4BF2FE80C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76" y="1295400"/>
            <a:ext cx="56896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337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A2DBB5A9-7C93-3382-3B93-F1411D088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61" y="265471"/>
            <a:ext cx="8436078" cy="63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85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EAF4A99C-39C4-EF53-318D-AE754A9B6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42" y="-265471"/>
            <a:ext cx="12519742" cy="9389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0278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4B2C8CE-B70B-F538-699B-9DC98110BDDA}"/>
              </a:ext>
            </a:extLst>
          </p:cNvPr>
          <p:cNvSpPr txBox="1"/>
          <p:nvPr/>
        </p:nvSpPr>
        <p:spPr>
          <a:xfrm>
            <a:off x="5049975" y="510652"/>
            <a:ext cx="2092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Biblioteki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F6050EF-9393-DA92-3656-0EB4DAEB0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21" y="1311102"/>
            <a:ext cx="6976356" cy="52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96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21F501-E0BE-24C2-AA4D-26013E837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9" y="258097"/>
            <a:ext cx="8455741" cy="63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32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EB1F3B-AF28-7317-0567-8988EE0DC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2" y="1249680"/>
            <a:ext cx="5811520" cy="43586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1EA3DE-87F1-79E2-D603-F7D0697BF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9" y="1249680"/>
            <a:ext cx="581152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26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A02005-23E6-9C2B-4846-DADFB2101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54" y="276789"/>
            <a:ext cx="5689091" cy="63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293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912E8F-5B20-257A-2D19-1540FE8EC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74" y="291281"/>
            <a:ext cx="8367251" cy="6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4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3CA213-6211-8B0A-B8F6-7AE3DC382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513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774337-0883-EB58-DF0D-E27536AB5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4" y="1448751"/>
            <a:ext cx="5280660" cy="39604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440449C-E23D-1881-776D-938790608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86" y="1448752"/>
            <a:ext cx="5280660" cy="39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75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D716A38-5026-40D1-27CA-BBA971322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16" y="232287"/>
            <a:ext cx="8524568" cy="63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75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FC5CDEE-4D6F-27F0-809A-31E8F98E9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76" y="266004"/>
            <a:ext cx="6860847" cy="316299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0F124DE-A6F5-8B15-A2F2-287A325BD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87" y="3495479"/>
            <a:ext cx="6862436" cy="31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17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4E08386-A4CF-5392-03F5-3D47A149F4BA}"/>
              </a:ext>
            </a:extLst>
          </p:cNvPr>
          <p:cNvSpPr txBox="1"/>
          <p:nvPr/>
        </p:nvSpPr>
        <p:spPr>
          <a:xfrm>
            <a:off x="3492073" y="113071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Gminne Centrum Kultury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AEEF4A8-C0F2-2B48-2429-B128C5011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44" y="924233"/>
            <a:ext cx="7446297" cy="5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5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rak dostępnego opisu zdjęcia.">
            <a:extLst>
              <a:ext uri="{FF2B5EF4-FFF2-40B4-BE49-F238E27FC236}">
                <a16:creationId xmlns:a16="http://schemas.microsoft.com/office/drawing/2014/main" id="{6914E813-AA46-8DFC-DB02-3C878DD7D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26" y="-1571707"/>
            <a:ext cx="12624620" cy="10240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9048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D27727-6B69-A471-022F-7D4F3EC79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45" y="261783"/>
            <a:ext cx="8445910" cy="63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24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83B2D71-7BE5-D160-A805-857E1A970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62" y="205615"/>
            <a:ext cx="7826476" cy="64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4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296215D-4FA2-4412-8729-CE61F52E1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22" y="247309"/>
            <a:ext cx="6935553" cy="252916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0A55EB-4B70-55FC-3E62-009760F2C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22" y="2980719"/>
            <a:ext cx="6935553" cy="36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81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10D4B3-8C12-1320-7E42-F8FE89A9E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97" y="326923"/>
            <a:ext cx="8272205" cy="62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209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0980EC-B2A8-115F-05D7-AD2EA392A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7" y="184355"/>
            <a:ext cx="8652386" cy="64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63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A0DF3E-955D-3943-174F-431238F3A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02" y="312174"/>
            <a:ext cx="9085795" cy="62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52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75175D-B4C3-FB9D-AD7A-09F0E4C71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9" y="307008"/>
            <a:ext cx="10115702" cy="62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1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2C9307-A080-0A20-AFF9-E2C22AF05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8248" cy="72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30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0A838E8-D8C7-4DD9-2D4B-CE69DF07D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88" y="-559557"/>
            <a:ext cx="12340376" cy="74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49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4E1BCDC-EE79-9643-DA09-F06F043FA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51" y="187209"/>
            <a:ext cx="6125497" cy="64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5912A119-4045-65A6-6907-06D030A5D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43" y="-363794"/>
            <a:ext cx="12632195" cy="1150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3966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633F843-D423-E456-53C8-0CB0A6A69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29" y="198997"/>
            <a:ext cx="8760542" cy="64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58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40943D4-2DD5-A615-8B83-93615C504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2" y="1317307"/>
            <a:ext cx="4636672" cy="471969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E385878-45E3-75D4-DFB7-0B5B4B2FB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26" y="1317306"/>
            <a:ext cx="6292932" cy="47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90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3A4D553-BC17-DB70-6B8C-D648B2387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3" y="1277302"/>
            <a:ext cx="5737860" cy="43033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9D97F78-75AF-BD1C-12C0-01166174A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48" y="1277302"/>
            <a:ext cx="5737860" cy="43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48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FB96EE2-611B-6939-F88D-6712BEB19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05" y="231471"/>
            <a:ext cx="7509389" cy="63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555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1B167E2-AF7E-A85C-82B0-CA2EF2129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52439" cy="75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28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C398645-2D6A-D0AD-BFE6-797EB9683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4" y="1204450"/>
            <a:ext cx="5763914" cy="43229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EBCB91-61BE-2DE7-26E3-E9F89D4C4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34" y="1204450"/>
            <a:ext cx="5763914" cy="43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677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F391E70-5FCF-5B48-2F1B-AF7D3FE5A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805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9F2360C-724F-1948-538D-136054EAC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90" y="209938"/>
            <a:ext cx="9271820" cy="64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724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E0A9714-34E2-7B60-4268-178C49E8D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25" y="165919"/>
            <a:ext cx="8701549" cy="65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58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AFF3C24-0334-14CA-1C7C-8E0969226D0E}"/>
              </a:ext>
            </a:extLst>
          </p:cNvPr>
          <p:cNvSpPr txBox="1"/>
          <p:nvPr/>
        </p:nvSpPr>
        <p:spPr>
          <a:xfrm>
            <a:off x="4243691" y="60952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Sport i rekreacja 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 descr="Brak dostępnego opisu zdjęcia.">
            <a:extLst>
              <a:ext uri="{FF2B5EF4-FFF2-40B4-BE49-F238E27FC236}">
                <a16:creationId xmlns:a16="http://schemas.microsoft.com/office/drawing/2014/main" id="{5D5AC051-D497-85D8-B270-7FCFAEDB3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32" y="786580"/>
            <a:ext cx="7811729" cy="5858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5272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873</Words>
  <Application>Microsoft Office PowerPoint</Application>
  <PresentationFormat>Panoramiczny</PresentationFormat>
  <Paragraphs>183</Paragraphs>
  <Slides>111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111</vt:i4>
      </vt:variant>
    </vt:vector>
  </HeadingPairs>
  <TitlesOfParts>
    <vt:vector size="119" baseType="lpstr">
      <vt:lpstr>等线</vt:lpstr>
      <vt:lpstr>NSimSun</vt:lpstr>
      <vt:lpstr>Algerian</vt:lpstr>
      <vt:lpstr>Arial</vt:lpstr>
      <vt:lpstr>Calibri</vt:lpstr>
      <vt:lpstr>Calibri Light</vt:lpstr>
      <vt:lpstr>Times New Roman</vt:lpstr>
      <vt:lpstr>Motyw pakietu Office</vt:lpstr>
      <vt:lpstr>         RAPORT O STANIE GMINY ALEKSANDRÓW  W 2024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Droga Kotuszów – Wójcin,  Reczków Nowy - Wacławów</vt:lpstr>
      <vt:lpstr>Droga w Niewierszynie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RAPORT O STANIE GMINY ALEKSANDRÓW  W 2024 ROKU</dc:title>
  <dc:creator>gckaleksandrow@op.pl</dc:creator>
  <cp:lastModifiedBy>Paweł Mamrot</cp:lastModifiedBy>
  <cp:revision>16</cp:revision>
  <dcterms:created xsi:type="dcterms:W3CDTF">2024-06-18T09:07:16Z</dcterms:created>
  <dcterms:modified xsi:type="dcterms:W3CDTF">2025-06-18T07:37:56Z</dcterms:modified>
</cp:coreProperties>
</file>